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57" r:id="rId3"/>
    <p:sldId id="258" r:id="rId4"/>
    <p:sldId id="259" r:id="rId5"/>
    <p:sldId id="260" r:id="rId6"/>
    <p:sldId id="261" r:id="rId7"/>
    <p:sldId id="262" r:id="rId8"/>
    <p:sldId id="288" r:id="rId9"/>
    <p:sldId id="263" r:id="rId10"/>
    <p:sldId id="264" r:id="rId11"/>
    <p:sldId id="284" r:id="rId12"/>
    <p:sldId id="265" r:id="rId13"/>
    <p:sldId id="266" r:id="rId14"/>
    <p:sldId id="267" r:id="rId15"/>
    <p:sldId id="268" r:id="rId16"/>
    <p:sldId id="269" r:id="rId17"/>
    <p:sldId id="270" r:id="rId18"/>
    <p:sldId id="279" r:id="rId19"/>
    <p:sldId id="272" r:id="rId20"/>
    <p:sldId id="273" r:id="rId21"/>
    <p:sldId id="274" r:id="rId22"/>
    <p:sldId id="275" r:id="rId23"/>
    <p:sldId id="271" r:id="rId24"/>
    <p:sldId id="276" r:id="rId25"/>
    <p:sldId id="285" r:id="rId26"/>
    <p:sldId id="277" r:id="rId27"/>
    <p:sldId id="278" r:id="rId28"/>
    <p:sldId id="280" r:id="rId29"/>
    <p:sldId id="281" r:id="rId30"/>
    <p:sldId id="286" r:id="rId31"/>
    <p:sldId id="282" r:id="rId32"/>
    <p:sldId id="287"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800CC-7DF6-4615-8610-0DE8FA80A880}"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E3794-02DE-4188-9767-FF6020726CE9}" type="slidenum">
              <a:rPr lang="en-US" smtClean="0"/>
              <a:t>‹#›</a:t>
            </a:fld>
            <a:endParaRPr lang="en-US"/>
          </a:p>
        </p:txBody>
      </p:sp>
    </p:spTree>
    <p:extLst>
      <p:ext uri="{BB962C8B-B14F-4D97-AF65-F5344CB8AC3E}">
        <p14:creationId xmlns:p14="http://schemas.microsoft.com/office/powerpoint/2010/main" val="225697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CE3794-02DE-4188-9767-FF6020726CE9}" type="slidenum">
              <a:rPr lang="en-US" smtClean="0"/>
              <a:t>25</a:t>
            </a:fld>
            <a:endParaRPr lang="en-US"/>
          </a:p>
        </p:txBody>
      </p:sp>
    </p:spTree>
    <p:extLst>
      <p:ext uri="{BB962C8B-B14F-4D97-AF65-F5344CB8AC3E}">
        <p14:creationId xmlns:p14="http://schemas.microsoft.com/office/powerpoint/2010/main" val="58952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499303-2418-4348-827C-8BD82CBE7B2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394574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99303-2418-4348-827C-8BD82CBE7B2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256485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99303-2418-4348-827C-8BD82CBE7B2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250271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99303-2418-4348-827C-8BD82CBE7B2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289649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99303-2418-4348-827C-8BD82CBE7B23}"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97363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499303-2418-4348-827C-8BD82CBE7B2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396381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99303-2418-4348-827C-8BD82CBE7B23}"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62381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499303-2418-4348-827C-8BD82CBE7B23}"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340886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9303-2418-4348-827C-8BD82CBE7B23}"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357587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99303-2418-4348-827C-8BD82CBE7B2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240172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99303-2418-4348-827C-8BD82CBE7B23}"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23E8-9733-4C78-9BA8-477D5ED468EB}" type="slidenum">
              <a:rPr lang="en-US" smtClean="0"/>
              <a:t>‹#›</a:t>
            </a:fld>
            <a:endParaRPr lang="en-US"/>
          </a:p>
        </p:txBody>
      </p:sp>
    </p:spTree>
    <p:extLst>
      <p:ext uri="{BB962C8B-B14F-4D97-AF65-F5344CB8AC3E}">
        <p14:creationId xmlns:p14="http://schemas.microsoft.com/office/powerpoint/2010/main" val="349172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9303-2418-4348-827C-8BD82CBE7B23}" type="datetimeFigureOut">
              <a:rPr lang="en-US" smtClean="0"/>
              <a:t>4/21/2016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D23E8-9733-4C78-9BA8-477D5ED468EB}" type="slidenum">
              <a:rPr lang="en-US" smtClean="0"/>
              <a:t>‹#›</a:t>
            </a:fld>
            <a:endParaRPr lang="en-US"/>
          </a:p>
        </p:txBody>
      </p:sp>
    </p:spTree>
    <p:extLst>
      <p:ext uri="{BB962C8B-B14F-4D97-AF65-F5344CB8AC3E}">
        <p14:creationId xmlns:p14="http://schemas.microsoft.com/office/powerpoint/2010/main" val="280297917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P5p4QbvPtc" TargetMode="External"/><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www.youtube.com/watch?v=RsUE-ZtcUF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Terracotta Warriors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6034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23" y="-167425"/>
            <a:ext cx="11056277" cy="7373155"/>
          </a:xfrm>
          <a:prstGeom prst="rect">
            <a:avLst/>
          </a:prstGeom>
        </p:spPr>
      </p:pic>
    </p:spTree>
    <p:extLst>
      <p:ext uri="{BB962C8B-B14F-4D97-AF65-F5344CB8AC3E}">
        <p14:creationId xmlns:p14="http://schemas.microsoft.com/office/powerpoint/2010/main" val="369401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two are the same</a:t>
            </a:r>
            <a:endParaRPr lang="en-US" dirty="0"/>
          </a:p>
        </p:txBody>
      </p:sp>
      <p:sp>
        <p:nvSpPr>
          <p:cNvPr id="3" name="TextBox 2"/>
          <p:cNvSpPr txBox="1"/>
          <p:nvPr/>
        </p:nvSpPr>
        <p:spPr>
          <a:xfrm>
            <a:off x="901521" y="2202287"/>
            <a:ext cx="10406130" cy="2246769"/>
          </a:xfrm>
          <a:prstGeom prst="rect">
            <a:avLst/>
          </a:prstGeom>
          <a:noFill/>
        </p:spPr>
        <p:txBody>
          <a:bodyPr wrap="square" rtlCol="0">
            <a:spAutoFit/>
          </a:bodyPr>
          <a:lstStyle/>
          <a:p>
            <a:r>
              <a:rPr lang="en-US" sz="2000" dirty="0" smtClean="0"/>
              <a:t>About two thousand soldiers have been unearthed so far, yet, amazingly, so far no two are the same. The army includes men of all different ages, from all different parts of China. A young soldier looks both excited and nervous; an older officer appears tired. Some soldiers seem lost in thought, possibly dreaming of their return home; others look profound and confident.</a:t>
            </a:r>
          </a:p>
          <a:p>
            <a:endParaRPr lang="en-US" sz="2000" dirty="0"/>
          </a:p>
          <a:p>
            <a:r>
              <a:rPr lang="en-US" sz="2000" dirty="0" smtClean="0"/>
              <a:t>Hundreds of craftsmen spent more than ten years in workshops near the pits creating warriors. If they made a mistake, they were killed.</a:t>
            </a:r>
            <a:endParaRPr lang="en-US" sz="2000" dirty="0"/>
          </a:p>
        </p:txBody>
      </p:sp>
    </p:spTree>
    <p:extLst>
      <p:ext uri="{BB962C8B-B14F-4D97-AF65-F5344CB8AC3E}">
        <p14:creationId xmlns:p14="http://schemas.microsoft.com/office/powerpoint/2010/main" val="269023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867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75" y="0"/>
            <a:ext cx="10202449" cy="6858000"/>
          </a:xfrm>
          <a:prstGeom prst="rect">
            <a:avLst/>
          </a:prstGeom>
        </p:spPr>
      </p:pic>
    </p:spTree>
    <p:extLst>
      <p:ext uri="{BB962C8B-B14F-4D97-AF65-F5344CB8AC3E}">
        <p14:creationId xmlns:p14="http://schemas.microsoft.com/office/powerpoint/2010/main" val="339855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4673600" cy="701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440" y="0"/>
            <a:ext cx="5153297" cy="6858000"/>
          </a:xfrm>
          <a:prstGeom prst="rect">
            <a:avLst/>
          </a:prstGeom>
        </p:spPr>
      </p:pic>
    </p:spTree>
    <p:extLst>
      <p:ext uri="{BB962C8B-B14F-4D97-AF65-F5344CB8AC3E}">
        <p14:creationId xmlns:p14="http://schemas.microsoft.com/office/powerpoint/2010/main" val="82270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0"/>
            <a:ext cx="10200640" cy="6852169"/>
          </a:xfrm>
          <a:prstGeom prst="rect">
            <a:avLst/>
          </a:prstGeom>
        </p:spPr>
      </p:pic>
    </p:spTree>
    <p:extLst>
      <p:ext uri="{BB962C8B-B14F-4D97-AF65-F5344CB8AC3E}">
        <p14:creationId xmlns:p14="http://schemas.microsoft.com/office/powerpoint/2010/main" val="303277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457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5143500" cy="6858000"/>
          </a:xfrm>
          <a:prstGeom prst="rect">
            <a:avLst/>
          </a:prstGeom>
        </p:spPr>
      </p:pic>
    </p:spTree>
    <p:extLst>
      <p:ext uri="{BB962C8B-B14F-4D97-AF65-F5344CB8AC3E}">
        <p14:creationId xmlns:p14="http://schemas.microsoft.com/office/powerpoint/2010/main" val="285093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436245"/>
            <a:ext cx="4862830" cy="7294245"/>
          </a:xfrm>
          <a:prstGeom prst="rect">
            <a:avLst/>
          </a:prstGeom>
        </p:spPr>
      </p:pic>
      <p:sp>
        <p:nvSpPr>
          <p:cNvPr id="4" name="TextBox 3"/>
          <p:cNvSpPr txBox="1"/>
          <p:nvPr/>
        </p:nvSpPr>
        <p:spPr>
          <a:xfrm>
            <a:off x="7091680" y="853440"/>
            <a:ext cx="2763520" cy="923330"/>
          </a:xfrm>
          <a:prstGeom prst="rect">
            <a:avLst/>
          </a:prstGeom>
          <a:noFill/>
        </p:spPr>
        <p:txBody>
          <a:bodyPr wrap="square" rtlCol="0">
            <a:spAutoFit/>
          </a:bodyPr>
          <a:lstStyle/>
          <a:p>
            <a:r>
              <a:rPr lang="en-US" dirty="0" smtClean="0">
                <a:hlinkClick r:id="rId3"/>
              </a:rPr>
              <a:t>https://www.youtube.com/watch?v=mP5p4QbvPtc</a:t>
            </a:r>
            <a:endParaRPr lang="en-US" dirty="0" smtClean="0"/>
          </a:p>
          <a:p>
            <a:endParaRPr lang="en-US" dirty="0"/>
          </a:p>
        </p:txBody>
      </p:sp>
      <p:sp>
        <p:nvSpPr>
          <p:cNvPr id="5" name="TextBox 4"/>
          <p:cNvSpPr txBox="1"/>
          <p:nvPr/>
        </p:nvSpPr>
        <p:spPr>
          <a:xfrm>
            <a:off x="7091680" y="3210877"/>
            <a:ext cx="2763520" cy="923330"/>
          </a:xfrm>
          <a:prstGeom prst="rect">
            <a:avLst/>
          </a:prstGeom>
          <a:noFill/>
        </p:spPr>
        <p:txBody>
          <a:bodyPr wrap="square" rtlCol="0">
            <a:spAutoFit/>
          </a:bodyPr>
          <a:lstStyle/>
          <a:p>
            <a:r>
              <a:rPr lang="en-US" dirty="0" smtClean="0">
                <a:hlinkClick r:id="rId4"/>
              </a:rPr>
              <a:t>https://www.youtube.com/watch?v=RsUE-ZtcUFg</a:t>
            </a:r>
            <a:endParaRPr lang="en-US" dirty="0" smtClean="0"/>
          </a:p>
          <a:p>
            <a:endParaRPr lang="en-US" dirty="0"/>
          </a:p>
        </p:txBody>
      </p:sp>
    </p:spTree>
    <p:extLst>
      <p:ext uri="{BB962C8B-B14F-4D97-AF65-F5344CB8AC3E}">
        <p14:creationId xmlns:p14="http://schemas.microsoft.com/office/powerpoint/2010/main" val="162119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         You get to make your own Warrior!</a:t>
            </a:r>
            <a:endParaRPr lang="en-US" dirty="0"/>
          </a:p>
        </p:txBody>
      </p:sp>
      <p:sp>
        <p:nvSpPr>
          <p:cNvPr id="4" name="TextBox 3"/>
          <p:cNvSpPr txBox="1"/>
          <p:nvPr/>
        </p:nvSpPr>
        <p:spPr>
          <a:xfrm>
            <a:off x="1622738" y="2202287"/>
            <a:ext cx="8619026" cy="1938992"/>
          </a:xfrm>
          <a:prstGeom prst="rect">
            <a:avLst/>
          </a:prstGeom>
          <a:noFill/>
        </p:spPr>
        <p:txBody>
          <a:bodyPr wrap="none" rtlCol="0">
            <a:spAutoFit/>
          </a:bodyPr>
          <a:lstStyle/>
          <a:p>
            <a:r>
              <a:rPr lang="en-US" sz="2400" dirty="0" smtClean="0"/>
              <a:t>There are 6 different types of warriors your class will be making.</a:t>
            </a:r>
          </a:p>
          <a:p>
            <a:endParaRPr lang="en-US" sz="2400" dirty="0"/>
          </a:p>
          <a:p>
            <a:r>
              <a:rPr lang="en-US" sz="2400" dirty="0" smtClean="0"/>
              <a:t>Soldier in battle dress			Mid-ranking officer</a:t>
            </a:r>
          </a:p>
          <a:p>
            <a:r>
              <a:rPr lang="en-US" sz="2400" dirty="0" smtClean="0"/>
              <a:t>Soldier in </a:t>
            </a:r>
            <a:r>
              <a:rPr lang="en-US" sz="2400" dirty="0" err="1" smtClean="0"/>
              <a:t>armour</a:t>
            </a:r>
            <a:r>
              <a:rPr lang="en-US" sz="2400" dirty="0" smtClean="0"/>
              <a:t>			High-ranking officer (general)</a:t>
            </a:r>
          </a:p>
          <a:p>
            <a:r>
              <a:rPr lang="en-US" sz="2400" dirty="0" smtClean="0"/>
              <a:t>Low ranking officer			Charioteer</a:t>
            </a:r>
            <a:endParaRPr lang="en-US" sz="2400" dirty="0"/>
          </a:p>
        </p:txBody>
      </p:sp>
      <p:sp>
        <p:nvSpPr>
          <p:cNvPr id="5" name="TextBox 4"/>
          <p:cNvSpPr txBox="1"/>
          <p:nvPr/>
        </p:nvSpPr>
        <p:spPr>
          <a:xfrm>
            <a:off x="2150771" y="4713667"/>
            <a:ext cx="7778840" cy="369332"/>
          </a:xfrm>
          <a:prstGeom prst="rect">
            <a:avLst/>
          </a:prstGeom>
          <a:noFill/>
        </p:spPr>
        <p:txBody>
          <a:bodyPr wrap="square" rtlCol="0">
            <a:spAutoFit/>
          </a:bodyPr>
          <a:lstStyle/>
          <a:p>
            <a:r>
              <a:rPr lang="en-US" dirty="0" smtClean="0"/>
              <a:t>You will draw a paper randomly find out which soldier you will get to make!</a:t>
            </a:r>
            <a:endParaRPr lang="en-US" dirty="0"/>
          </a:p>
        </p:txBody>
      </p:sp>
    </p:spTree>
    <p:extLst>
      <p:ext uri="{BB962C8B-B14F-4D97-AF65-F5344CB8AC3E}">
        <p14:creationId xmlns:p14="http://schemas.microsoft.com/office/powerpoint/2010/main" val="12740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4" y="209756"/>
            <a:ext cx="9126242" cy="29618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082" y="3386560"/>
            <a:ext cx="9168685" cy="3471440"/>
          </a:xfrm>
          <a:prstGeom prst="rect">
            <a:avLst/>
          </a:prstGeom>
        </p:spPr>
      </p:pic>
    </p:spTree>
    <p:extLst>
      <p:ext uri="{BB962C8B-B14F-4D97-AF65-F5344CB8AC3E}">
        <p14:creationId xmlns:p14="http://schemas.microsoft.com/office/powerpoint/2010/main" val="247424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Discovered </a:t>
            </a:r>
            <a:r>
              <a:rPr lang="en-US" dirty="0"/>
              <a:t>accidentally in 1974 </a:t>
            </a:r>
          </a:p>
        </p:txBody>
      </p:sp>
      <p:sp>
        <p:nvSpPr>
          <p:cNvPr id="4" name="Text Placeholder 3"/>
          <p:cNvSpPr>
            <a:spLocks noGrp="1"/>
          </p:cNvSpPr>
          <p:nvPr>
            <p:ph type="body" sz="half" idx="2"/>
          </p:nvPr>
        </p:nvSpPr>
        <p:spPr/>
        <p:txBody>
          <a:bodyPr/>
          <a:lstStyle/>
          <a:p>
            <a:r>
              <a:rPr lang="en-US" dirty="0" smtClean="0"/>
              <a:t>Seven-strong team of workers who, while digging a well on their communal farm in Yang village in 1974, stumbled across the most priceless archaeological discovery of modern times: the 2,200-year-old Terracotta Army.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025" y="819468"/>
            <a:ext cx="7099501" cy="5049520"/>
          </a:xfrm>
          <a:prstGeom prst="rect">
            <a:avLst/>
          </a:prstGeom>
        </p:spPr>
      </p:pic>
    </p:spTree>
    <p:extLst>
      <p:ext uri="{BB962C8B-B14F-4D97-AF65-F5344CB8AC3E}">
        <p14:creationId xmlns:p14="http://schemas.microsoft.com/office/powerpoint/2010/main" val="178550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469"/>
            <a:ext cx="12192000" cy="6306206"/>
          </a:xfrm>
          <a:prstGeom prst="rect">
            <a:avLst/>
          </a:prstGeom>
        </p:spPr>
      </p:pic>
    </p:spTree>
    <p:extLst>
      <p:ext uri="{BB962C8B-B14F-4D97-AF65-F5344CB8AC3E}">
        <p14:creationId xmlns:p14="http://schemas.microsoft.com/office/powerpoint/2010/main" val="384082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60" y="0"/>
            <a:ext cx="10038080" cy="6885093"/>
          </a:xfrm>
          <a:prstGeom prst="rect">
            <a:avLst/>
          </a:prstGeom>
        </p:spPr>
      </p:pic>
    </p:spTree>
    <p:extLst>
      <p:ext uri="{BB962C8B-B14F-4D97-AF65-F5344CB8AC3E}">
        <p14:creationId xmlns:p14="http://schemas.microsoft.com/office/powerpoint/2010/main" val="963418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08640" cy="7001802"/>
          </a:xfrm>
          <a:prstGeom prst="rect">
            <a:avLst/>
          </a:prstGeom>
        </p:spPr>
      </p:pic>
    </p:spTree>
    <p:extLst>
      <p:ext uri="{BB962C8B-B14F-4D97-AF65-F5344CB8AC3E}">
        <p14:creationId xmlns:p14="http://schemas.microsoft.com/office/powerpoint/2010/main" val="3780294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What’s the difference?!</a:t>
            </a:r>
            <a:endParaRPr lang="en-US" dirty="0"/>
          </a:p>
        </p:txBody>
      </p:sp>
      <p:sp>
        <p:nvSpPr>
          <p:cNvPr id="3" name="TextBox 2"/>
          <p:cNvSpPr txBox="1"/>
          <p:nvPr/>
        </p:nvSpPr>
        <p:spPr>
          <a:xfrm>
            <a:off x="1158240" y="1690688"/>
            <a:ext cx="10195560" cy="3416320"/>
          </a:xfrm>
          <a:prstGeom prst="rect">
            <a:avLst/>
          </a:prstGeom>
          <a:noFill/>
        </p:spPr>
        <p:txBody>
          <a:bodyPr wrap="square" rtlCol="0">
            <a:spAutoFit/>
          </a:bodyPr>
          <a:lstStyle/>
          <a:p>
            <a:r>
              <a:rPr lang="en-US" sz="3600" dirty="0" smtClean="0"/>
              <a:t>The warriors are different based on rank! You will need to think about </a:t>
            </a:r>
            <a:r>
              <a:rPr lang="en-US" sz="3600" b="1" dirty="0" smtClean="0"/>
              <a:t>clothing, hair style, head gear, facial features, facial hair and body position!</a:t>
            </a:r>
          </a:p>
          <a:p>
            <a:endParaRPr lang="en-US" sz="3600" b="1" dirty="0"/>
          </a:p>
          <a:p>
            <a:r>
              <a:rPr lang="en-US" sz="3600" dirty="0" smtClean="0"/>
              <a:t>You will also be doing a writing assignment to tell us the story of your warrior.</a:t>
            </a:r>
            <a:endParaRPr lang="en-US" sz="3600" dirty="0"/>
          </a:p>
        </p:txBody>
      </p:sp>
    </p:spTree>
    <p:extLst>
      <p:ext uri="{BB962C8B-B14F-4D97-AF65-F5344CB8AC3E}">
        <p14:creationId xmlns:p14="http://schemas.microsoft.com/office/powerpoint/2010/main" val="988220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0"/>
            <a:ext cx="9144000" cy="6858000"/>
          </a:xfrm>
          <a:prstGeom prst="rect">
            <a:avLst/>
          </a:prstGeom>
        </p:spPr>
      </p:pic>
    </p:spTree>
    <p:extLst>
      <p:ext uri="{BB962C8B-B14F-4D97-AF65-F5344CB8AC3E}">
        <p14:creationId xmlns:p14="http://schemas.microsoft.com/office/powerpoint/2010/main" val="1750657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2885" y="2550017"/>
            <a:ext cx="10444766" cy="2308324"/>
          </a:xfrm>
          <a:prstGeom prst="rect">
            <a:avLst/>
          </a:prstGeom>
          <a:noFill/>
        </p:spPr>
        <p:txBody>
          <a:bodyPr wrap="square" rtlCol="0">
            <a:spAutoFit/>
          </a:bodyPr>
          <a:lstStyle/>
          <a:p>
            <a:r>
              <a:rPr lang="en-US" dirty="0" smtClean="0"/>
              <a:t>Each facial feature indicated a different type of personality. For example, a person with a broad forehead and a pointed chin was thought to be watchful and alert. Many warriors with these features are found in the front of the clay army, where a special alertness to approaching danger would be valuable</a:t>
            </a:r>
          </a:p>
          <a:p>
            <a:endParaRPr lang="en-US" dirty="0"/>
          </a:p>
          <a:p>
            <a:r>
              <a:rPr lang="en-US" dirty="0" smtClean="0"/>
              <a:t>Most warriors have long hair that is braided and gathered up into a knot on top of the head. Some wear knots in the center of the head, others off to a side. Others even more differently based on rank.</a:t>
            </a:r>
          </a:p>
          <a:p>
            <a:endParaRPr lang="en-US" dirty="0"/>
          </a:p>
          <a:p>
            <a:r>
              <a:rPr lang="en-US" dirty="0" smtClean="0"/>
              <a:t>Some have beards or mustaches, while others are clean shaven.</a:t>
            </a:r>
            <a:endParaRPr lang="en-US" dirty="0"/>
          </a:p>
        </p:txBody>
      </p:sp>
    </p:spTree>
    <p:extLst>
      <p:ext uri="{BB962C8B-B14F-4D97-AF65-F5344CB8AC3E}">
        <p14:creationId xmlns:p14="http://schemas.microsoft.com/office/powerpoint/2010/main" val="2923025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2560"/>
            <a:ext cx="11949889" cy="7020560"/>
          </a:xfrm>
          <a:prstGeom prst="rect">
            <a:avLst/>
          </a:prstGeom>
        </p:spPr>
      </p:pic>
    </p:spTree>
    <p:extLst>
      <p:ext uri="{BB962C8B-B14F-4D97-AF65-F5344CB8AC3E}">
        <p14:creationId xmlns:p14="http://schemas.microsoft.com/office/powerpoint/2010/main" val="99069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621"/>
            <a:ext cx="11562080" cy="8680621"/>
          </a:xfrm>
          <a:prstGeom prst="rect">
            <a:avLst/>
          </a:prstGeom>
        </p:spPr>
      </p:pic>
    </p:spTree>
    <p:extLst>
      <p:ext uri="{BB962C8B-B14F-4D97-AF65-F5344CB8AC3E}">
        <p14:creationId xmlns:p14="http://schemas.microsoft.com/office/powerpoint/2010/main" val="348299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Charioteer</a:t>
            </a:r>
            <a:endParaRPr lang="en-US" dirty="0"/>
          </a:p>
        </p:txBody>
      </p:sp>
      <p:pic>
        <p:nvPicPr>
          <p:cNvPr id="1026" name="Picture 2" descr="http://i.telegraph.co.uk/multimedia/archive/00643/news-graphics-2007-_64345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0" y="-231820"/>
            <a:ext cx="2883839" cy="7359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7450" y="1827994"/>
            <a:ext cx="8206098" cy="2585323"/>
          </a:xfrm>
          <a:prstGeom prst="rect">
            <a:avLst/>
          </a:prstGeom>
          <a:noFill/>
        </p:spPr>
        <p:txBody>
          <a:bodyPr wrap="square" rtlCol="0">
            <a:spAutoFit/>
          </a:bodyPr>
          <a:lstStyle/>
          <a:p>
            <a:r>
              <a:rPr lang="en-US" dirty="0" smtClean="0"/>
              <a:t>There were only about 50 charioteers and each had a team of four horses. They were Mongolian ponies so were not very big but were muscular and full of power. The mane of each horse was trimmed short and its tail braided</a:t>
            </a:r>
          </a:p>
          <a:p>
            <a:endParaRPr lang="en-US" dirty="0"/>
          </a:p>
          <a:p>
            <a:r>
              <a:rPr lang="en-US" dirty="0" smtClean="0"/>
              <a:t>Charioteers are easily recognizable by their posture. Their arms are held stiffly</a:t>
            </a:r>
          </a:p>
          <a:p>
            <a:r>
              <a:rPr lang="en-US" dirty="0"/>
              <a:t>f</a:t>
            </a:r>
            <a:r>
              <a:rPr lang="en-US" dirty="0" smtClean="0"/>
              <a:t>orward with closed fists as if holding the reins, with index and middle fingers separated to control the lines.</a:t>
            </a:r>
          </a:p>
          <a:p>
            <a:endParaRPr lang="en-US" dirty="0"/>
          </a:p>
          <a:p>
            <a:r>
              <a:rPr lang="en-US" dirty="0" smtClean="0"/>
              <a:t>Charioteers dressed in full </a:t>
            </a:r>
            <a:r>
              <a:rPr lang="en-US" dirty="0" err="1" smtClean="0"/>
              <a:t>armour</a:t>
            </a:r>
            <a:r>
              <a:rPr lang="en-US" dirty="0" smtClean="0"/>
              <a:t>.</a:t>
            </a:r>
            <a:endParaRPr lang="en-US" dirty="0"/>
          </a:p>
        </p:txBody>
      </p:sp>
    </p:spTree>
    <p:extLst>
      <p:ext uri="{BB962C8B-B14F-4D97-AF65-F5344CB8AC3E}">
        <p14:creationId xmlns:p14="http://schemas.microsoft.com/office/powerpoint/2010/main" val="48571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Soldiers</a:t>
            </a:r>
            <a:endParaRPr lang="en-US" dirty="0"/>
          </a:p>
        </p:txBody>
      </p:sp>
      <p:sp>
        <p:nvSpPr>
          <p:cNvPr id="3" name="TextBox 2"/>
          <p:cNvSpPr txBox="1"/>
          <p:nvPr/>
        </p:nvSpPr>
        <p:spPr>
          <a:xfrm>
            <a:off x="1043189" y="1828800"/>
            <a:ext cx="4443211" cy="2585323"/>
          </a:xfrm>
          <a:prstGeom prst="rect">
            <a:avLst/>
          </a:prstGeom>
          <a:noFill/>
        </p:spPr>
        <p:txBody>
          <a:bodyPr wrap="square" rtlCol="0">
            <a:spAutoFit/>
          </a:bodyPr>
          <a:lstStyle/>
          <a:p>
            <a:r>
              <a:rPr lang="en-US" dirty="0" smtClean="0"/>
              <a:t>All soldiers are wearing tunics, puttees and boots with square tips</a:t>
            </a:r>
          </a:p>
          <a:p>
            <a:endParaRPr lang="en-US" dirty="0"/>
          </a:p>
          <a:p>
            <a:r>
              <a:rPr lang="en-US" dirty="0" smtClean="0"/>
              <a:t>Lowest rank had bare heads and wore heavy knee-length tunics but no amour. This allowed them to move quickly.</a:t>
            </a:r>
          </a:p>
          <a:p>
            <a:endParaRPr lang="en-US" dirty="0" smtClean="0"/>
          </a:p>
          <a:p>
            <a:r>
              <a:rPr lang="en-US" dirty="0" smtClean="0"/>
              <a:t>Often their legs were wrapped in cloth shin guards for protection.</a:t>
            </a:r>
            <a:endParaRPr lang="en-US" dirty="0"/>
          </a:p>
        </p:txBody>
      </p:sp>
      <p:pic>
        <p:nvPicPr>
          <p:cNvPr id="3074" name="Picture 2" descr="https://lh6.googleusercontent.com/-9d5iTMZ-Zgc/TjF96ANwwlI/AAAAAAAAGeA/tgR_Ji0gzwo/s800/IMG_8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31796"/>
            <a:ext cx="4120210" cy="5507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ache4.asset-cache.net/gc/455943870-the-face-of-a-terra-cotta-warrior-exhibited-gettyimages.jpg?v=1&amp;c=IWSAsset&amp;k=2&amp;d=GkZZ8bf5zL1ZiijUmxa7QWWDUHBj1V8VXcAF2suOEuMsAEE%2F8lPXh8f9wSAeei9Ql4G5WRrKlZisO%2F6tV%2Bgx%2Bg%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176" y="759317"/>
            <a:ext cx="5704540" cy="379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1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011" y="0"/>
            <a:ext cx="3932237" cy="546297"/>
          </a:xfrm>
        </p:spPr>
        <p:txBody>
          <a:bodyPr/>
          <a:lstStyle/>
          <a:p>
            <a:r>
              <a:rPr lang="en-US" dirty="0" smtClean="0"/>
              <a:t>What they found</a:t>
            </a:r>
            <a:endParaRPr lang="en-US" dirty="0"/>
          </a:p>
        </p:txBody>
      </p:sp>
      <p:pic>
        <p:nvPicPr>
          <p:cNvPr id="1026" name="Picture 2" descr="The Terracotta Warriors' battle form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3542" y="546297"/>
            <a:ext cx="9054566" cy="6369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14760" y="1181636"/>
            <a:ext cx="2196251" cy="3811588"/>
          </a:xfrm>
        </p:spPr>
        <p:txBody>
          <a:bodyPr/>
          <a:lstStyle/>
          <a:p>
            <a:r>
              <a:rPr lang="en-US" dirty="0"/>
              <a:t>Over 2,200 years old, the army consists of approximately 8000 soldiers, 650 horses, and 130 chariots. The army is believed to have taken 11 years to create, from the efforts of 700,000 workers.</a:t>
            </a:r>
          </a:p>
        </p:txBody>
      </p:sp>
    </p:spTree>
    <p:extLst>
      <p:ext uri="{BB962C8B-B14F-4D97-AF65-F5344CB8AC3E}">
        <p14:creationId xmlns:p14="http://schemas.microsoft.com/office/powerpoint/2010/main" val="641259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Solider with </a:t>
            </a:r>
            <a:r>
              <a:rPr lang="en-US" dirty="0" err="1" smtClean="0"/>
              <a:t>Armour</a:t>
            </a:r>
            <a:endParaRPr lang="en-US" dirty="0"/>
          </a:p>
        </p:txBody>
      </p:sp>
      <p:pic>
        <p:nvPicPr>
          <p:cNvPr id="4098" name="Picture 2" descr="http://www1.rfi.fr/actuen/images/101/terracottaarmy1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498" y="0"/>
            <a:ext cx="30363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ytimg.com/vi/trWGHTZ2f1I/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968877"/>
            <a:ext cx="5138670" cy="288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09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Rank Officers</a:t>
            </a:r>
            <a:endParaRPr lang="en-US" dirty="0"/>
          </a:p>
        </p:txBody>
      </p:sp>
      <p:sp>
        <p:nvSpPr>
          <p:cNvPr id="3" name="TextBox 2"/>
          <p:cNvSpPr txBox="1"/>
          <p:nvPr/>
        </p:nvSpPr>
        <p:spPr>
          <a:xfrm>
            <a:off x="6606862" y="1841679"/>
            <a:ext cx="4881093" cy="646331"/>
          </a:xfrm>
          <a:prstGeom prst="rect">
            <a:avLst/>
          </a:prstGeom>
          <a:noFill/>
        </p:spPr>
        <p:txBody>
          <a:bodyPr wrap="square" rtlCol="0">
            <a:spAutoFit/>
          </a:bodyPr>
          <a:lstStyle/>
          <a:p>
            <a:r>
              <a:rPr lang="en-US" dirty="0" smtClean="0"/>
              <a:t>Offices are distinguished by their massive bodies, their </a:t>
            </a:r>
            <a:r>
              <a:rPr lang="en-US" dirty="0" err="1" smtClean="0"/>
              <a:t>armour</a:t>
            </a:r>
            <a:r>
              <a:rPr lang="en-US" dirty="0" smtClean="0"/>
              <a:t> and their double tunics.</a:t>
            </a:r>
            <a:endParaRPr lang="en-US" dirty="0"/>
          </a:p>
        </p:txBody>
      </p:sp>
      <p:pic>
        <p:nvPicPr>
          <p:cNvPr id="6146" name="Picture 2" descr="http://archive.artsmia.org/terracotta-warriors/images/preview/2012_TerracottaWarriors_305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293" y="2639001"/>
            <a:ext cx="24955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rzhdEfhFUF4/TmiQav6GySI/AAAAAAAAO8c/WP1qWo3CuJ8/s1600/qin_shi_mausoleum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493" y="1982810"/>
            <a:ext cx="42100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3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Rank Officer</a:t>
            </a:r>
            <a:endParaRPr lang="en-US" dirty="0"/>
          </a:p>
        </p:txBody>
      </p:sp>
      <p:pic>
        <p:nvPicPr>
          <p:cNvPr id="5122" name="Picture 2" descr="https://www.travelchinaguide.com/images/photogallery/0002500/terra%20cotta%20army%2010002343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2163650"/>
            <a:ext cx="21526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ersonal.valentlau.com.au/pimg/terracotta-warriors-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5022" y="875227"/>
            <a:ext cx="2695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742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 Rank Officer (General)</a:t>
            </a:r>
            <a:endParaRPr lang="en-US" dirty="0"/>
          </a:p>
        </p:txBody>
      </p:sp>
      <p:sp>
        <p:nvSpPr>
          <p:cNvPr id="3" name="TextBox 2"/>
          <p:cNvSpPr txBox="1"/>
          <p:nvPr/>
        </p:nvSpPr>
        <p:spPr>
          <a:xfrm>
            <a:off x="978794" y="1690688"/>
            <a:ext cx="4391696" cy="2308324"/>
          </a:xfrm>
          <a:prstGeom prst="rect">
            <a:avLst/>
          </a:prstGeom>
          <a:noFill/>
        </p:spPr>
        <p:txBody>
          <a:bodyPr wrap="square" rtlCol="0">
            <a:spAutoFit/>
          </a:bodyPr>
          <a:lstStyle/>
          <a:p>
            <a:r>
              <a:rPr lang="en-US" dirty="0" smtClean="0"/>
              <a:t>A general’s uniform was more elegant. Their caps sometimes had a feather, their fancy shoes curl up at the toes, and their fine amour is made from small iron fish scales. Tassels on their amour are also a mark of their rank.</a:t>
            </a:r>
          </a:p>
          <a:p>
            <a:r>
              <a:rPr lang="en-US" dirty="0" smtClean="0"/>
              <a:t>They had a double layer of robes with plates of </a:t>
            </a:r>
            <a:r>
              <a:rPr lang="en-US" dirty="0" err="1" smtClean="0"/>
              <a:t>armour</a:t>
            </a:r>
            <a:r>
              <a:rPr lang="en-US" dirty="0" smtClean="0"/>
              <a:t> across the chest.</a:t>
            </a:r>
            <a:endParaRPr lang="en-US" dirty="0"/>
          </a:p>
        </p:txBody>
      </p:sp>
      <p:pic>
        <p:nvPicPr>
          <p:cNvPr id="2050" name="Picture 2" descr="http://www.crystalinks.com/terracottiwarrior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223" y="0"/>
            <a:ext cx="38390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ecvv.com/upload/Product/200801/20051213212747303828_qin_terracotta_warriors_gene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349" y="1759866"/>
            <a:ext cx="3361568" cy="447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8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6" y="242061"/>
            <a:ext cx="10515600" cy="1325563"/>
          </a:xfrm>
        </p:spPr>
        <p:txBody>
          <a:bodyPr>
            <a:normAutofit fontScale="90000"/>
          </a:bodyPr>
          <a:lstStyle/>
          <a:p>
            <a:r>
              <a:rPr lang="en-US" sz="4000" dirty="0"/>
              <a:t>The soldiers stand at approximately six feet tall. Each face is unique, and their outfits and height vary by rank.</a:t>
            </a: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003" y="1271294"/>
            <a:ext cx="8433266" cy="5586706"/>
          </a:xfrm>
          <a:prstGeom prst="rect">
            <a:avLst/>
          </a:prstGeom>
        </p:spPr>
      </p:pic>
    </p:spTree>
    <p:extLst>
      <p:ext uri="{BB962C8B-B14F-4D97-AF65-F5344CB8AC3E}">
        <p14:creationId xmlns:p14="http://schemas.microsoft.com/office/powerpoint/2010/main" val="280453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6"/>
            <a:ext cx="12415520" cy="6986552"/>
          </a:xfrm>
          <a:prstGeom prst="rect">
            <a:avLst/>
          </a:prstGeom>
        </p:spPr>
      </p:pic>
    </p:spTree>
    <p:extLst>
      <p:ext uri="{BB962C8B-B14F-4D97-AF65-F5344CB8AC3E}">
        <p14:creationId xmlns:p14="http://schemas.microsoft.com/office/powerpoint/2010/main" val="2762080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360" y="-60960"/>
            <a:ext cx="9225280" cy="6918960"/>
          </a:xfrm>
          <a:prstGeom prst="rect">
            <a:avLst/>
          </a:prstGeom>
        </p:spPr>
      </p:pic>
    </p:spTree>
    <p:extLst>
      <p:ext uri="{BB962C8B-B14F-4D97-AF65-F5344CB8AC3E}">
        <p14:creationId xmlns:p14="http://schemas.microsoft.com/office/powerpoint/2010/main" val="387129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2233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they get there?!</a:t>
            </a:r>
            <a:endParaRPr lang="en-US" dirty="0"/>
          </a:p>
        </p:txBody>
      </p:sp>
      <p:sp>
        <p:nvSpPr>
          <p:cNvPr id="4" name="TextBox 3"/>
          <p:cNvSpPr txBox="1"/>
          <p:nvPr/>
        </p:nvSpPr>
        <p:spPr>
          <a:xfrm>
            <a:off x="838200" y="2553572"/>
            <a:ext cx="10522040" cy="3139321"/>
          </a:xfrm>
          <a:prstGeom prst="rect">
            <a:avLst/>
          </a:prstGeom>
          <a:noFill/>
        </p:spPr>
        <p:txBody>
          <a:bodyPr wrap="square" rtlCol="0">
            <a:spAutoFit/>
          </a:bodyPr>
          <a:lstStyle/>
          <a:p>
            <a:r>
              <a:rPr lang="en-US" dirty="0"/>
              <a:t>Shi </a:t>
            </a:r>
            <a:r>
              <a:rPr lang="en-US" dirty="0" err="1"/>
              <a:t>Huangdi</a:t>
            </a:r>
            <a:r>
              <a:rPr lang="en-US" dirty="0"/>
              <a:t> was only 13 years old when he came to power. He ruled from 221 B.C. until 207 B.C. No sooner did he become emperor, than he began preparing for his death. He ordered more than 700,000 workers to build his underground tomb. </a:t>
            </a:r>
            <a:endParaRPr lang="en-US" dirty="0" smtClean="0"/>
          </a:p>
          <a:p>
            <a:endParaRPr lang="en-US" dirty="0"/>
          </a:p>
          <a:p>
            <a:r>
              <a:rPr lang="en-US" dirty="0"/>
              <a:t>The grandest tomb of any emperor, it stood more than 15 stories high and covered about three acres. To surround the tomb, artists fashioned a clay army of thousands of soldiers, horses, and chariots. Just as Shi </a:t>
            </a:r>
            <a:r>
              <a:rPr lang="en-US" dirty="0" err="1"/>
              <a:t>Huangdi's</a:t>
            </a:r>
            <a:r>
              <a:rPr lang="en-US" dirty="0"/>
              <a:t> real army protected the emperor in life, his clay army was to guard him death</a:t>
            </a:r>
            <a:r>
              <a:rPr lang="en-US" dirty="0" smtClean="0"/>
              <a:t>.</a:t>
            </a:r>
          </a:p>
          <a:p>
            <a:endParaRPr lang="en-US" dirty="0"/>
          </a:p>
          <a:p>
            <a:r>
              <a:rPr lang="en-US" dirty="0"/>
              <a:t>Each clay figure was made one at a time. No molds were used. Each soldier had a different face, probably the likeness of a real soldier. Each was made slightly larger than the real person. Some of the soldiers carried real spears and swords. </a:t>
            </a:r>
          </a:p>
        </p:txBody>
      </p:sp>
    </p:spTree>
    <p:extLst>
      <p:ext uri="{BB962C8B-B14F-4D97-AF65-F5344CB8AC3E}">
        <p14:creationId xmlns:p14="http://schemas.microsoft.com/office/powerpoint/2010/main" val="330578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0"/>
            <a:ext cx="9631680" cy="6873204"/>
          </a:xfrm>
          <a:prstGeom prst="rect">
            <a:avLst/>
          </a:prstGeom>
        </p:spPr>
      </p:pic>
    </p:spTree>
    <p:extLst>
      <p:ext uri="{BB962C8B-B14F-4D97-AF65-F5344CB8AC3E}">
        <p14:creationId xmlns:p14="http://schemas.microsoft.com/office/powerpoint/2010/main" val="315672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802</Words>
  <Application>Microsoft Office PowerPoint</Application>
  <PresentationFormat>Widescreen</PresentationFormat>
  <Paragraphs>55</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Terracotta Warriors</vt:lpstr>
      <vt:lpstr>Discovered accidentally in 1974 </vt:lpstr>
      <vt:lpstr>What they found</vt:lpstr>
      <vt:lpstr>The soldiers stand at approximately six feet tall. Each face is unique, and their outfits and height vary by rank. </vt:lpstr>
      <vt:lpstr>PowerPoint Presentation</vt:lpstr>
      <vt:lpstr>PowerPoint Presentation</vt:lpstr>
      <vt:lpstr>PowerPoint Presentation</vt:lpstr>
      <vt:lpstr>How did they get there?!</vt:lpstr>
      <vt:lpstr>PowerPoint Presentation</vt:lpstr>
      <vt:lpstr>PowerPoint Presentation</vt:lpstr>
      <vt:lpstr>No two are the same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What’s the difference?!</vt:lpstr>
      <vt:lpstr>PowerPoint Presentation</vt:lpstr>
      <vt:lpstr>PowerPoint Presentation</vt:lpstr>
      <vt:lpstr>PowerPoint Presentation</vt:lpstr>
      <vt:lpstr>PowerPoint Presentation</vt:lpstr>
      <vt:lpstr>Charioteer</vt:lpstr>
      <vt:lpstr>Soldiers</vt:lpstr>
      <vt:lpstr>Solider with Armour</vt:lpstr>
      <vt:lpstr>Lower Rank Officers</vt:lpstr>
      <vt:lpstr>Medium Rank Officer</vt:lpstr>
      <vt:lpstr>  High Rank Officer (General)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Terracotta Warriors</dc:title>
  <dc:creator>teacher</dc:creator>
  <cp:lastModifiedBy>teacher</cp:lastModifiedBy>
  <cp:revision>15</cp:revision>
  <dcterms:created xsi:type="dcterms:W3CDTF">2016-04-20T19:34:10Z</dcterms:created>
  <dcterms:modified xsi:type="dcterms:W3CDTF">2016-04-21T18:52:40Z</dcterms:modified>
</cp:coreProperties>
</file>